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528" r:id="rId3"/>
    <p:sldId id="529" r:id="rId4"/>
    <p:sldId id="535" r:id="rId5"/>
    <p:sldId id="537" r:id="rId6"/>
    <p:sldId id="579" r:id="rId7"/>
    <p:sldId id="538" r:id="rId8"/>
    <p:sldId id="5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320" autoAdjust="0"/>
  </p:normalViewPr>
  <p:slideViewPr>
    <p:cSldViewPr>
      <p:cViewPr>
        <p:scale>
          <a:sx n="70" d="100"/>
          <a:sy n="70" d="100"/>
        </p:scale>
        <p:origin x="-396" y="-72"/>
      </p:cViewPr>
      <p:guideLst>
        <p:guide orient="horz" pos="2160"/>
        <p:guide pos="2880"/>
      </p:guideLst>
    </p:cSldViewPr>
  </p:slideViewPr>
  <p:outlineViewPr>
    <p:cViewPr>
      <p:scale>
        <a:sx n="33" d="100"/>
        <a:sy n="33" d="100"/>
      </p:scale>
      <p:origin x="0" y="629"/>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C8BE9A-54C2-47B1-8683-264BAF4C5872}" type="datetimeFigureOut">
              <a:rPr lang="sl-SI" smtClean="0"/>
              <a:t>30.11.2015</a:t>
            </a:fld>
            <a:endParaRPr lang="sl-SI"/>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2BE495-2C81-4A97-AAD4-6AC96CBF2310}" type="slidenum">
              <a:rPr lang="sl-SI" smtClean="0"/>
              <a:t>‹#›</a:t>
            </a:fld>
            <a:endParaRPr lang="sl-SI"/>
          </a:p>
        </p:txBody>
      </p:sp>
    </p:spTree>
    <p:extLst>
      <p:ext uri="{BB962C8B-B14F-4D97-AF65-F5344CB8AC3E}">
        <p14:creationId xmlns:p14="http://schemas.microsoft.com/office/powerpoint/2010/main" val="3231425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0B966-76D4-4227-AD8D-0161A01B1FCF}" type="datetimeFigureOut">
              <a:rPr lang="cs-CZ" smtClean="0"/>
              <a:t>30. 11. 2015</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7CD4D-0A07-4117-A98B-B047E2578893}" type="slidenum">
              <a:rPr lang="cs-CZ" smtClean="0"/>
              <a:t>‹#›</a:t>
            </a:fld>
            <a:endParaRPr lang="cs-CZ"/>
          </a:p>
        </p:txBody>
      </p:sp>
    </p:spTree>
    <p:extLst>
      <p:ext uri="{BB962C8B-B14F-4D97-AF65-F5344CB8AC3E}">
        <p14:creationId xmlns:p14="http://schemas.microsoft.com/office/powerpoint/2010/main" val="289837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info@ekosola.si" TargetMode="External"/><Relationship Id="rId2" Type="http://schemas.openxmlformats.org/officeDocument/2006/relationships/hyperlink" Target="mailto:usenicnik.tina5@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417" y="762000"/>
            <a:ext cx="8420100" cy="1470025"/>
          </a:xfrm>
        </p:spPr>
        <p:txBody>
          <a:bodyPr>
            <a:normAutofit fontScale="90000"/>
          </a:bodyPr>
          <a:lstStyle/>
          <a:p>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Odgovorno s hrano!</a:t>
            </a:r>
            <a:br>
              <a:rPr lang="cs-CZ" b="1" dirty="0" smtClean="0">
                <a:solidFill>
                  <a:srgbClr val="0070C0"/>
                </a:solidFill>
              </a:rPr>
            </a:br>
            <a:r>
              <a:rPr lang="cs-CZ" b="1" dirty="0" smtClean="0">
                <a:solidFill>
                  <a:srgbClr val="0070C0"/>
                </a:solidFill>
              </a:rPr>
              <a:t>We Eat Responsibly!</a:t>
            </a:r>
            <a:br>
              <a:rPr lang="cs-CZ" b="1" dirty="0" smtClean="0">
                <a:solidFill>
                  <a:srgbClr val="0070C0"/>
                </a:solidFill>
              </a:rPr>
            </a:br>
            <a:r>
              <a:rPr lang="cs-CZ" b="1" dirty="0" smtClean="0">
                <a:solidFill>
                  <a:srgbClr val="0070C0"/>
                </a:solidFill>
              </a:rPr>
              <a:t/>
            </a:r>
            <a:br>
              <a:rPr lang="cs-CZ" b="1" dirty="0" smtClean="0">
                <a:solidFill>
                  <a:srgbClr val="0070C0"/>
                </a:solidFill>
              </a:rPr>
            </a:br>
            <a:endParaRPr lang="cs-CZ" b="1" dirty="0">
              <a:solidFill>
                <a:srgbClr val="00B050"/>
              </a:solidFill>
            </a:endParaRPr>
          </a:p>
        </p:txBody>
      </p:sp>
      <p:sp>
        <p:nvSpPr>
          <p:cNvPr id="4" name="PoljeZBesedilom 3"/>
          <p:cNvSpPr txBox="1"/>
          <p:nvPr/>
        </p:nvSpPr>
        <p:spPr>
          <a:xfrm>
            <a:off x="1232848" y="3276600"/>
            <a:ext cx="6629400" cy="646331"/>
          </a:xfrm>
          <a:prstGeom prst="rect">
            <a:avLst/>
          </a:prstGeom>
          <a:noFill/>
        </p:spPr>
        <p:txBody>
          <a:bodyPr wrap="square" rtlCol="0">
            <a:spAutoFit/>
          </a:bodyPr>
          <a:lstStyle/>
          <a:p>
            <a:r>
              <a:rPr lang="sl-SI" dirty="0" smtClean="0"/>
              <a:t>Tina Hribar</a:t>
            </a:r>
            <a:endParaRPr lang="sl-SI" dirty="0"/>
          </a:p>
          <a:p>
            <a:r>
              <a:rPr lang="sl-SI" dirty="0" smtClean="0"/>
              <a:t>Brdo pri Kranju, </a:t>
            </a:r>
            <a:r>
              <a:rPr lang="sl-SI" dirty="0" smtClean="0"/>
              <a:t> 28. septembra 2015</a:t>
            </a:r>
            <a:endParaRPr lang="sl-SI" dirty="0" smtClean="0"/>
          </a:p>
        </p:txBody>
      </p:sp>
      <p:pic>
        <p:nvPicPr>
          <p:cNvPr id="4098"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456" y="4495800"/>
            <a:ext cx="8385938" cy="95726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Přímá spojnice 3"/>
          <p:cNvCxnSpPr/>
          <p:nvPr/>
        </p:nvCxnSpPr>
        <p:spPr>
          <a:xfrm>
            <a:off x="161925" y="4267200"/>
            <a:ext cx="8982075" cy="0"/>
          </a:xfrm>
          <a:prstGeom prst="line">
            <a:avLst/>
          </a:prstGeom>
          <a:ln w="6350">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sp>
        <p:nvSpPr>
          <p:cNvPr id="7"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l-SI" altLang="sl-SI"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558800" algn="r"/>
              </a:tabLst>
              <a:defRPr>
                <a:solidFill>
                  <a:schemeClr val="tx1"/>
                </a:solidFill>
                <a:latin typeface="Arial" pitchFamily="34" charset="0"/>
                <a:cs typeface="Arial" pitchFamily="34" charset="0"/>
              </a:defRPr>
            </a:lvl1pPr>
            <a:lvl2pPr fontAlgn="base">
              <a:spcBef>
                <a:spcPct val="0"/>
              </a:spcBef>
              <a:spcAft>
                <a:spcPct val="0"/>
              </a:spcAft>
              <a:tabLst>
                <a:tab pos="558800" algn="r"/>
              </a:tabLst>
              <a:defRPr>
                <a:solidFill>
                  <a:schemeClr val="tx1"/>
                </a:solidFill>
                <a:latin typeface="Arial" pitchFamily="34" charset="0"/>
                <a:cs typeface="Arial" pitchFamily="34" charset="0"/>
              </a:defRPr>
            </a:lvl2pPr>
            <a:lvl3pPr fontAlgn="base">
              <a:spcBef>
                <a:spcPct val="0"/>
              </a:spcBef>
              <a:spcAft>
                <a:spcPct val="0"/>
              </a:spcAft>
              <a:tabLst>
                <a:tab pos="558800" algn="r"/>
              </a:tabLst>
              <a:defRPr>
                <a:solidFill>
                  <a:schemeClr val="tx1"/>
                </a:solidFill>
                <a:latin typeface="Arial" pitchFamily="34" charset="0"/>
                <a:cs typeface="Arial" pitchFamily="34" charset="0"/>
              </a:defRPr>
            </a:lvl3pPr>
            <a:lvl4pPr fontAlgn="base">
              <a:spcBef>
                <a:spcPct val="0"/>
              </a:spcBef>
              <a:spcAft>
                <a:spcPct val="0"/>
              </a:spcAft>
              <a:tabLst>
                <a:tab pos="558800" algn="r"/>
              </a:tabLst>
              <a:defRPr>
                <a:solidFill>
                  <a:schemeClr val="tx1"/>
                </a:solidFill>
                <a:latin typeface="Arial" pitchFamily="34" charset="0"/>
                <a:cs typeface="Arial" pitchFamily="34" charset="0"/>
              </a:defRPr>
            </a:lvl4pPr>
            <a:lvl5pPr fontAlgn="base">
              <a:spcBef>
                <a:spcPct val="0"/>
              </a:spcBef>
              <a:spcAft>
                <a:spcPct val="0"/>
              </a:spcAft>
              <a:tabLst>
                <a:tab pos="558800" algn="r"/>
              </a:tabLst>
              <a:defRPr>
                <a:solidFill>
                  <a:schemeClr val="tx1"/>
                </a:solidFill>
                <a:latin typeface="Arial" pitchFamily="34" charset="0"/>
                <a:cs typeface="Arial" pitchFamily="34" charset="0"/>
              </a:defRPr>
            </a:lvl5pPr>
            <a:lvl6pPr fontAlgn="base">
              <a:spcBef>
                <a:spcPct val="0"/>
              </a:spcBef>
              <a:spcAft>
                <a:spcPct val="0"/>
              </a:spcAft>
              <a:tabLst>
                <a:tab pos="558800" algn="r"/>
              </a:tabLst>
              <a:defRPr>
                <a:solidFill>
                  <a:schemeClr val="tx1"/>
                </a:solidFill>
                <a:latin typeface="Arial" pitchFamily="34" charset="0"/>
                <a:cs typeface="Arial" pitchFamily="34" charset="0"/>
              </a:defRPr>
            </a:lvl6pPr>
            <a:lvl7pPr fontAlgn="base">
              <a:spcBef>
                <a:spcPct val="0"/>
              </a:spcBef>
              <a:spcAft>
                <a:spcPct val="0"/>
              </a:spcAft>
              <a:tabLst>
                <a:tab pos="558800" algn="r"/>
              </a:tabLst>
              <a:defRPr>
                <a:solidFill>
                  <a:schemeClr val="tx1"/>
                </a:solidFill>
                <a:latin typeface="Arial" pitchFamily="34" charset="0"/>
                <a:cs typeface="Arial" pitchFamily="34" charset="0"/>
              </a:defRPr>
            </a:lvl7pPr>
            <a:lvl8pPr fontAlgn="base">
              <a:spcBef>
                <a:spcPct val="0"/>
              </a:spcBef>
              <a:spcAft>
                <a:spcPct val="0"/>
              </a:spcAft>
              <a:tabLst>
                <a:tab pos="558800" algn="r"/>
              </a:tabLst>
              <a:defRPr>
                <a:solidFill>
                  <a:schemeClr val="tx1"/>
                </a:solidFill>
                <a:latin typeface="Arial" pitchFamily="34" charset="0"/>
                <a:cs typeface="Arial" pitchFamily="34" charset="0"/>
              </a:defRPr>
            </a:lvl8pPr>
            <a:lvl9pPr fontAlgn="base">
              <a:spcBef>
                <a:spcPct val="0"/>
              </a:spcBef>
              <a:spcAft>
                <a:spcPct val="0"/>
              </a:spcAft>
              <a:tabLst>
                <a:tab pos="5588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58800" algn="r"/>
              </a:tabLst>
            </a:pPr>
            <a:r>
              <a:rPr kumimoji="0" lang="sl-SI" altLang="sl-SI" sz="1800" b="0" i="0" u="none" strike="noStrike" cap="none" normalizeH="0" baseline="0" smtClean="0">
                <a:ln>
                  <a:noFill/>
                </a:ln>
                <a:solidFill>
                  <a:schemeClr val="tx1"/>
                </a:solidFill>
                <a:effectLst/>
                <a:latin typeface="Arial" pitchFamily="34" charset="0"/>
                <a:cs typeface="Arial" pitchFamily="34" charset="0"/>
              </a:rPr>
              <a:t/>
            </a:r>
            <a:br>
              <a:rPr kumimoji="0" lang="sl-SI" altLang="sl-SI" sz="1800" b="0" i="0" u="none" strike="noStrike" cap="none" normalizeH="0" baseline="0" smtClean="0">
                <a:ln>
                  <a:noFill/>
                </a:ln>
                <a:solidFill>
                  <a:schemeClr val="tx1"/>
                </a:solidFill>
                <a:effectLst/>
                <a:latin typeface="Arial" pitchFamily="34" charset="0"/>
                <a:cs typeface="Arial" pitchFamily="34" charset="0"/>
              </a:rPr>
            </a:br>
            <a:endParaRPr kumimoji="0" lang="sl-SI" altLang="sl-SI"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8800" algn="r"/>
              </a:tabLst>
            </a:pPr>
            <a:r>
              <a:rPr kumimoji="0" lang="en-GB" altLang="sl-SI" sz="900" b="0" i="0" u="none" strike="noStrike" cap="none" normalizeH="0" baseline="0" smtClean="0">
                <a:ln>
                  <a:noFill/>
                </a:ln>
                <a:solidFill>
                  <a:srgbClr val="404040"/>
                </a:solidFill>
                <a:effectLst/>
                <a:latin typeface="Calibri" pitchFamily="34" charset="0"/>
                <a:ea typeface="Calibri" pitchFamily="34" charset="0"/>
                <a:cs typeface="Times New Roman" pitchFamily="18" charset="0"/>
              </a:rPr>
              <a:t/>
            </a:r>
            <a:br>
              <a:rPr kumimoji="0" lang="en-GB" altLang="sl-SI" sz="900" b="0" i="0" u="none" strike="noStrike" cap="none" normalizeH="0" baseline="0" smtClean="0">
                <a:ln>
                  <a:noFill/>
                </a:ln>
                <a:solidFill>
                  <a:srgbClr val="404040"/>
                </a:solidFill>
                <a:effectLst/>
                <a:latin typeface="Calibri" pitchFamily="34" charset="0"/>
                <a:ea typeface="Calibri" pitchFamily="34" charset="0"/>
                <a:cs typeface="Times New Roman" pitchFamily="18" charset="0"/>
              </a:rPr>
            </a:br>
            <a:r>
              <a:rPr kumimoji="0" lang="en-GB" altLang="sl-SI" sz="900" b="0" i="0" u="none" strike="noStrike" cap="none" normalizeH="0" baseline="0" smtClean="0">
                <a:ln>
                  <a:noFill/>
                </a:ln>
                <a:solidFill>
                  <a:srgbClr val="404040"/>
                </a:solidFill>
                <a:effectLst/>
                <a:latin typeface="Calibri" pitchFamily="34" charset="0"/>
                <a:ea typeface="Calibri" pitchFamily="34" charset="0"/>
                <a:cs typeface="Times New Roman" pitchFamily="18" charset="0"/>
              </a:rPr>
              <a:t/>
            </a:r>
            <a:br>
              <a:rPr kumimoji="0" lang="en-GB" altLang="sl-SI" sz="900" b="0" i="0" u="none" strike="noStrike" cap="none" normalizeH="0" baseline="0" smtClean="0">
                <a:ln>
                  <a:noFill/>
                </a:ln>
                <a:solidFill>
                  <a:srgbClr val="404040"/>
                </a:solidFill>
                <a:effectLst/>
                <a:latin typeface="Calibri" pitchFamily="34" charset="0"/>
                <a:ea typeface="Calibri" pitchFamily="34" charset="0"/>
                <a:cs typeface="Times New Roman" pitchFamily="18" charset="0"/>
              </a:rPr>
            </a:br>
            <a:endParaRPr kumimoji="0" lang="sl-SI" altLang="sl-SI" sz="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8800" algn="r"/>
              </a:tabLst>
            </a:pPr>
            <a:r>
              <a:rPr kumimoji="0" lang="en-GB" altLang="sl-SI" sz="900" b="0" i="0" u="none" strike="noStrike" cap="none" normalizeH="0" baseline="0" smtClean="0">
                <a:ln>
                  <a:noFill/>
                </a:ln>
                <a:solidFill>
                  <a:srgbClr val="404040"/>
                </a:solidFill>
                <a:effectLst/>
                <a:latin typeface="Calibri" pitchFamily="34" charset="0"/>
                <a:ea typeface="Calibri" pitchFamily="34" charset="0"/>
                <a:cs typeface="Times New Roman" pitchFamily="18" charset="0"/>
              </a:rPr>
              <a:t>		</a:t>
            </a:r>
            <a:endParaRPr kumimoji="0" lang="en-GB" altLang="sl-SI"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Pravokotnik 9"/>
          <p:cNvSpPr/>
          <p:nvPr/>
        </p:nvSpPr>
        <p:spPr>
          <a:xfrm>
            <a:off x="216516" y="5692464"/>
            <a:ext cx="8368878" cy="830997"/>
          </a:xfrm>
          <a:prstGeom prst="rect">
            <a:avLst/>
          </a:prstGeom>
        </p:spPr>
        <p:txBody>
          <a:bodyPr wrap="square">
            <a:spAutoFit/>
          </a:bodyPr>
          <a:lstStyle/>
          <a:p>
            <a:r>
              <a:rPr lang="en-GB" sz="1600" dirty="0"/>
              <a:t>This </a:t>
            </a:r>
            <a:r>
              <a:rPr lang="sl-SI" sz="1600" dirty="0" smtClean="0"/>
              <a:t>PPT </a:t>
            </a:r>
            <a:r>
              <a:rPr lang="sl-SI" sz="1600" dirty="0" err="1" smtClean="0"/>
              <a:t>presentation</a:t>
            </a:r>
            <a:r>
              <a:rPr lang="sl-SI" sz="1600" dirty="0" smtClean="0"/>
              <a:t> </a:t>
            </a:r>
            <a:r>
              <a:rPr lang="en-GB" sz="1600" dirty="0" smtClean="0"/>
              <a:t>has </a:t>
            </a:r>
            <a:r>
              <a:rPr lang="en-GB" sz="1600" dirty="0"/>
              <a:t>been produced with the financial assistance of the European Union. The contents of this document are the sole responsibility </a:t>
            </a:r>
            <a:r>
              <a:rPr lang="en-GB" sz="1600" dirty="0" smtClean="0"/>
              <a:t>of</a:t>
            </a:r>
            <a:r>
              <a:rPr lang="sl-SI" sz="1600" dirty="0" smtClean="0"/>
              <a:t> Društvo DOVES – FEE </a:t>
            </a:r>
            <a:r>
              <a:rPr lang="sl-SI" sz="1600" dirty="0" err="1" smtClean="0"/>
              <a:t>Slovenia</a:t>
            </a:r>
            <a:r>
              <a:rPr lang="sl-SI" sz="1600" dirty="0" smtClean="0"/>
              <a:t> a</a:t>
            </a:r>
            <a:r>
              <a:rPr lang="en-GB" sz="1600" dirty="0" err="1" smtClean="0"/>
              <a:t>nd</a:t>
            </a:r>
            <a:r>
              <a:rPr lang="en-GB" sz="1600" dirty="0" smtClean="0"/>
              <a:t> </a:t>
            </a:r>
            <a:r>
              <a:rPr lang="en-GB" sz="1600" dirty="0"/>
              <a:t>can under no circumstances be regarded as reflecting the position of the European Union. </a:t>
            </a:r>
            <a:endParaRPr lang="sl-SI" sz="1600" dirty="0"/>
          </a:p>
        </p:txBody>
      </p:sp>
    </p:spTree>
    <p:extLst>
      <p:ext uri="{BB962C8B-B14F-4D97-AF65-F5344CB8AC3E}">
        <p14:creationId xmlns:p14="http://schemas.microsoft.com/office/powerpoint/2010/main" val="2580872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1845"/>
            <a:ext cx="8229600" cy="1143000"/>
          </a:xfrm>
        </p:spPr>
        <p:txBody>
          <a:bodyPr>
            <a:normAutofit/>
          </a:bodyPr>
          <a:lstStyle/>
          <a:p>
            <a:r>
              <a:rPr lang="cs-CZ" b="1" dirty="0" smtClean="0">
                <a:solidFill>
                  <a:srgbClr val="FF0000"/>
                </a:solidFill>
              </a:rPr>
              <a:t>7 </a:t>
            </a:r>
            <a:r>
              <a:rPr lang="cs-CZ" b="1" dirty="0">
                <a:solidFill>
                  <a:srgbClr val="FF0000"/>
                </a:solidFill>
              </a:rPr>
              <a:t>korakov do </a:t>
            </a:r>
            <a:r>
              <a:rPr lang="cs-CZ" b="1" dirty="0" smtClean="0">
                <a:solidFill>
                  <a:srgbClr val="FF0000"/>
                </a:solidFill>
              </a:rPr>
              <a:t>prave hrane</a:t>
            </a:r>
            <a:endParaRPr lang="sl-SI" b="1" dirty="0">
              <a:solidFill>
                <a:srgbClr val="FF0000"/>
              </a:solidFill>
            </a:endParaRPr>
          </a:p>
        </p:txBody>
      </p:sp>
      <p:graphicFrame>
        <p:nvGraphicFramePr>
          <p:cNvPr id="4" name="Ograda vsebine 3"/>
          <p:cNvGraphicFramePr>
            <a:graphicFrameLocks noGrp="1"/>
          </p:cNvGraphicFramePr>
          <p:nvPr>
            <p:ph idx="1"/>
            <p:extLst>
              <p:ext uri="{D42A27DB-BD31-4B8C-83A1-F6EECF244321}">
                <p14:modId xmlns:p14="http://schemas.microsoft.com/office/powerpoint/2010/main" val="3996782810"/>
              </p:ext>
            </p:extLst>
          </p:nvPr>
        </p:nvGraphicFramePr>
        <p:xfrm>
          <a:off x="381000" y="1371600"/>
          <a:ext cx="8458200" cy="5346192"/>
        </p:xfrm>
        <a:graphic>
          <a:graphicData uri="http://schemas.openxmlformats.org/drawingml/2006/table">
            <a:tbl>
              <a:tblPr firstRow="1" firstCol="1" bandRow="1">
                <a:tableStyleId>{5C22544A-7EE6-4342-B048-85BDC9FD1C3A}</a:tableStyleId>
              </a:tblPr>
              <a:tblGrid>
                <a:gridCol w="4229100"/>
                <a:gridCol w="4229100"/>
              </a:tblGrid>
              <a:tr h="990600">
                <a:tc>
                  <a:txBody>
                    <a:bodyPr/>
                    <a:lstStyle/>
                    <a:p>
                      <a:pPr>
                        <a:lnSpc>
                          <a:spcPct val="115000"/>
                        </a:lnSpc>
                        <a:spcAft>
                          <a:spcPts val="0"/>
                        </a:spcAft>
                      </a:pPr>
                      <a:r>
                        <a:rPr lang="sl-SI" sz="2400" dirty="0" smtClean="0">
                          <a:effectLst/>
                        </a:rPr>
                        <a:t>1. ODBOR </a:t>
                      </a:r>
                      <a:r>
                        <a:rPr lang="sl-SI" sz="2400" dirty="0">
                          <a:effectLst/>
                        </a:rPr>
                        <a:t>EKOŠOLE</a:t>
                      </a:r>
                      <a:endParaRPr lang="sl-SI" sz="2400" dirty="0">
                        <a:effectLst/>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Symbol"/>
                        <a:buChar char=""/>
                      </a:pPr>
                      <a:r>
                        <a:rPr lang="sl-SI" sz="1600" dirty="0">
                          <a:effectLst/>
                        </a:rPr>
                        <a:t>Sestava  skupine na temo  hrane. </a:t>
                      </a:r>
                    </a:p>
                    <a:p>
                      <a:pPr marL="342900" lvl="0" indent="-342900">
                        <a:lnSpc>
                          <a:spcPct val="115000"/>
                        </a:lnSpc>
                        <a:spcAft>
                          <a:spcPts val="0"/>
                        </a:spcAft>
                        <a:buFont typeface="Symbol"/>
                        <a:buChar char=""/>
                      </a:pPr>
                      <a:r>
                        <a:rPr lang="sl-SI" sz="1600" dirty="0">
                          <a:effectLst/>
                        </a:rPr>
                        <a:t>Razdelitev vlog in določitev nalog med člani skupine.</a:t>
                      </a:r>
                    </a:p>
                    <a:p>
                      <a:pPr marL="342900" lvl="0" indent="-342900">
                        <a:lnSpc>
                          <a:spcPct val="115000"/>
                        </a:lnSpc>
                        <a:spcAft>
                          <a:spcPts val="0"/>
                        </a:spcAft>
                        <a:buFont typeface="Symbol"/>
                        <a:buChar char=""/>
                      </a:pPr>
                      <a:r>
                        <a:rPr lang="sl-SI" sz="1600" dirty="0">
                          <a:effectLst/>
                        </a:rPr>
                        <a:t>Motiviranje za tematiko o hrani.</a:t>
                      </a:r>
                      <a:endParaRPr lang="sl-SI" sz="1600" dirty="0">
                        <a:effectLst/>
                        <a:latin typeface="Calibri"/>
                        <a:ea typeface="Times New Roman"/>
                        <a:cs typeface="Times New Roman"/>
                      </a:endParaRPr>
                    </a:p>
                  </a:txBody>
                  <a:tcPr marL="68580" marR="68580" marT="0" marB="0"/>
                </a:tc>
              </a:tr>
              <a:tr h="990600">
                <a:tc>
                  <a:txBody>
                    <a:bodyPr/>
                    <a:lstStyle/>
                    <a:p>
                      <a:pPr>
                        <a:lnSpc>
                          <a:spcPct val="115000"/>
                        </a:lnSpc>
                        <a:spcAft>
                          <a:spcPts val="0"/>
                        </a:spcAft>
                      </a:pPr>
                      <a:r>
                        <a:rPr lang="sl-SI" sz="2400" dirty="0" smtClean="0">
                          <a:effectLst/>
                        </a:rPr>
                        <a:t>2.</a:t>
                      </a:r>
                      <a:r>
                        <a:rPr lang="sl-SI" sz="2400" baseline="0" dirty="0" smtClean="0">
                          <a:effectLst/>
                        </a:rPr>
                        <a:t> </a:t>
                      </a:r>
                      <a:r>
                        <a:rPr lang="sl-SI" sz="2400" dirty="0" smtClean="0">
                          <a:effectLst/>
                        </a:rPr>
                        <a:t>OCENA  </a:t>
                      </a:r>
                      <a:r>
                        <a:rPr lang="sl-SI" sz="2400" dirty="0">
                          <a:effectLst/>
                        </a:rPr>
                        <a:t>PREHRANJEVANJA</a:t>
                      </a:r>
                      <a:endParaRPr lang="sl-SI" sz="2400" dirty="0">
                        <a:effectLst/>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Symbol"/>
                        <a:buChar char=""/>
                      </a:pPr>
                      <a:r>
                        <a:rPr lang="sl-SI" sz="1600" dirty="0">
                          <a:effectLst/>
                        </a:rPr>
                        <a:t>Raziskovanje prehranjevanja v šolskih jedilnicah  in pogled v naše domove.</a:t>
                      </a:r>
                    </a:p>
                    <a:p>
                      <a:pPr marL="342900" lvl="0" indent="-342900">
                        <a:lnSpc>
                          <a:spcPct val="115000"/>
                        </a:lnSpc>
                        <a:spcAft>
                          <a:spcPts val="0"/>
                        </a:spcAft>
                        <a:buFont typeface="Symbol"/>
                        <a:buChar char=""/>
                      </a:pPr>
                      <a:r>
                        <a:rPr lang="sl-SI" sz="1600" dirty="0">
                          <a:effectLst/>
                        </a:rPr>
                        <a:t>Ocena rezultatov raziskovanja in predlogi o izboljšavah.</a:t>
                      </a:r>
                      <a:endParaRPr lang="sl-SI" sz="1600" dirty="0">
                        <a:effectLst/>
                        <a:latin typeface="Calibri"/>
                        <a:ea typeface="Times New Roman"/>
                        <a:cs typeface="Times New Roman"/>
                      </a:endParaRPr>
                    </a:p>
                  </a:txBody>
                  <a:tcPr marL="68580" marR="68580" marT="0" marB="0"/>
                </a:tc>
              </a:tr>
              <a:tr h="1981200">
                <a:tc>
                  <a:txBody>
                    <a:bodyPr/>
                    <a:lstStyle/>
                    <a:p>
                      <a:pPr>
                        <a:lnSpc>
                          <a:spcPct val="115000"/>
                        </a:lnSpc>
                        <a:spcAft>
                          <a:spcPts val="0"/>
                        </a:spcAft>
                      </a:pPr>
                      <a:r>
                        <a:rPr lang="sl-SI" sz="2400" dirty="0" smtClean="0">
                          <a:effectLst/>
                        </a:rPr>
                        <a:t>3. AKCIJSKI </a:t>
                      </a:r>
                      <a:r>
                        <a:rPr lang="sl-SI" sz="2400" dirty="0">
                          <a:effectLst/>
                        </a:rPr>
                        <a:t>NAČRT</a:t>
                      </a:r>
                      <a:endParaRPr lang="sl-SI" sz="2400" dirty="0">
                        <a:effectLst/>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Symbol"/>
                        <a:buChar char=""/>
                      </a:pPr>
                      <a:r>
                        <a:rPr lang="sl-SI" sz="1600">
                          <a:effectLst/>
                        </a:rPr>
                        <a:t>Iz rezultatov raziskav o prehranjevanju je treba ugotoviti, katero področje iz  projekta Odgovorno s hrano potrebuje izboljšave.</a:t>
                      </a:r>
                    </a:p>
                    <a:p>
                      <a:pPr marL="342900" lvl="0" indent="-342900">
                        <a:lnSpc>
                          <a:spcPct val="115000"/>
                        </a:lnSpc>
                        <a:spcAft>
                          <a:spcPts val="0"/>
                        </a:spcAft>
                        <a:buFont typeface="Symbol"/>
                        <a:buChar char=""/>
                      </a:pPr>
                      <a:r>
                        <a:rPr lang="sl-SI" sz="1600">
                          <a:effectLst/>
                        </a:rPr>
                        <a:t>Dogovor  o tem, kaj natanko je treba spremeniti.</a:t>
                      </a:r>
                    </a:p>
                    <a:p>
                      <a:pPr marL="342900" lvl="0" indent="-342900">
                        <a:lnSpc>
                          <a:spcPct val="115000"/>
                        </a:lnSpc>
                        <a:spcAft>
                          <a:spcPts val="0"/>
                        </a:spcAft>
                        <a:buFont typeface="Symbol"/>
                        <a:buChar char=""/>
                      </a:pPr>
                      <a:r>
                        <a:rPr lang="sl-SI" sz="1600">
                          <a:effectLst/>
                        </a:rPr>
                        <a:t>Izdelava letnega načrta, ki nam bo pomagal približati se “pravi hrani”.</a:t>
                      </a:r>
                      <a:endParaRPr lang="sl-SI" sz="1600">
                        <a:effectLst/>
                        <a:latin typeface="Calibri"/>
                        <a:ea typeface="Times New Roman"/>
                        <a:cs typeface="Times New Roman"/>
                      </a:endParaRPr>
                    </a:p>
                  </a:txBody>
                  <a:tcPr marL="68580" marR="68580" marT="0" marB="0"/>
                </a:tc>
              </a:tr>
              <a:tr h="990600">
                <a:tc>
                  <a:txBody>
                    <a:bodyPr/>
                    <a:lstStyle/>
                    <a:p>
                      <a:pPr>
                        <a:lnSpc>
                          <a:spcPct val="115000"/>
                        </a:lnSpc>
                        <a:spcAft>
                          <a:spcPts val="0"/>
                        </a:spcAft>
                      </a:pPr>
                      <a:r>
                        <a:rPr lang="sl-SI" sz="2400" dirty="0" smtClean="0">
                          <a:effectLst/>
                        </a:rPr>
                        <a:t>4. NADZOR </a:t>
                      </a:r>
                      <a:r>
                        <a:rPr lang="sl-SI" sz="2400" dirty="0">
                          <a:effectLst/>
                        </a:rPr>
                        <a:t>IN OCENA</a:t>
                      </a:r>
                      <a:endParaRPr lang="sl-SI" sz="2400" dirty="0">
                        <a:effectLst/>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Symbol"/>
                        <a:buChar char=""/>
                      </a:pPr>
                      <a:r>
                        <a:rPr lang="sl-SI" sz="1600" dirty="0">
                          <a:effectLst/>
                        </a:rPr>
                        <a:t>Dogovor o tem, kako zabeležiti in oceniti nenehno  doseganje ciljev.</a:t>
                      </a:r>
                    </a:p>
                    <a:p>
                      <a:pPr marL="342900" lvl="0" indent="-342900">
                        <a:lnSpc>
                          <a:spcPct val="115000"/>
                        </a:lnSpc>
                        <a:spcAft>
                          <a:spcPts val="0"/>
                        </a:spcAft>
                        <a:buFont typeface="Symbol"/>
                        <a:buChar char=""/>
                      </a:pPr>
                      <a:r>
                        <a:rPr lang="sl-SI" sz="1600" dirty="0">
                          <a:effectLst/>
                        </a:rPr>
                        <a:t>Nenehno nadzorovanje in ocenjevanje naših korakov.</a:t>
                      </a:r>
                      <a:endParaRPr lang="sl-SI"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0708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52400"/>
            <a:ext cx="8229600" cy="1143000"/>
          </a:xfrm>
        </p:spPr>
        <p:txBody>
          <a:bodyPr/>
          <a:lstStyle/>
          <a:p>
            <a:r>
              <a:rPr lang="cs-CZ" b="1" dirty="0">
                <a:solidFill>
                  <a:srgbClr val="FF0000"/>
                </a:solidFill>
              </a:rPr>
              <a:t>7 korakov do prave hrane</a:t>
            </a:r>
            <a:endParaRPr lang="sl-SI" b="1" dirty="0">
              <a:solidFill>
                <a:srgbClr val="FF0000"/>
              </a:solidFill>
            </a:endParaRPr>
          </a:p>
        </p:txBody>
      </p:sp>
      <p:graphicFrame>
        <p:nvGraphicFramePr>
          <p:cNvPr id="4" name="Ograda vsebine 3"/>
          <p:cNvGraphicFramePr>
            <a:graphicFrameLocks noGrp="1"/>
          </p:cNvGraphicFramePr>
          <p:nvPr>
            <p:ph idx="1"/>
            <p:extLst>
              <p:ext uri="{D42A27DB-BD31-4B8C-83A1-F6EECF244321}">
                <p14:modId xmlns:p14="http://schemas.microsoft.com/office/powerpoint/2010/main" val="1261163345"/>
              </p:ext>
            </p:extLst>
          </p:nvPr>
        </p:nvGraphicFramePr>
        <p:xfrm>
          <a:off x="457200" y="1295400"/>
          <a:ext cx="8229600" cy="4835178"/>
        </p:xfrm>
        <a:graphic>
          <a:graphicData uri="http://schemas.openxmlformats.org/drawingml/2006/table">
            <a:tbl>
              <a:tblPr firstRow="1" firstCol="1" bandRow="1">
                <a:tableStyleId>{5C22544A-7EE6-4342-B048-85BDC9FD1C3A}</a:tableStyleId>
              </a:tblPr>
              <a:tblGrid>
                <a:gridCol w="4114800"/>
                <a:gridCol w="4114800"/>
              </a:tblGrid>
              <a:tr h="303701">
                <a:tc>
                  <a:txBody>
                    <a:bodyPr/>
                    <a:lstStyle/>
                    <a:p>
                      <a:pPr>
                        <a:lnSpc>
                          <a:spcPct val="115000"/>
                        </a:lnSpc>
                        <a:spcAft>
                          <a:spcPts val="0"/>
                        </a:spcAft>
                      </a:pPr>
                      <a:r>
                        <a:rPr lang="sl-SI" sz="2400" dirty="0" smtClean="0">
                          <a:effectLst/>
                        </a:rPr>
                        <a:t>5. DELO </a:t>
                      </a:r>
                      <a:r>
                        <a:rPr lang="sl-SI" sz="2400" dirty="0">
                          <a:effectLst/>
                        </a:rPr>
                        <a:t>PO  UČNEM  NAČRTU</a:t>
                      </a:r>
                      <a:endParaRPr lang="sl-SI" sz="2400" dirty="0">
                        <a:effectLst/>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Symbol"/>
                        <a:buChar char=""/>
                      </a:pPr>
                      <a:r>
                        <a:rPr lang="sl-SI" sz="1600">
                          <a:effectLst/>
                        </a:rPr>
                        <a:t>Vključitev  tem  o hrani v učni načrt.</a:t>
                      </a:r>
                      <a:endParaRPr lang="sl-SI" sz="1600">
                        <a:effectLst/>
                        <a:latin typeface="Calibri"/>
                        <a:ea typeface="Times New Roman"/>
                        <a:cs typeface="Times New Roman"/>
                      </a:endParaRPr>
                    </a:p>
                  </a:txBody>
                  <a:tcPr marL="68580" marR="68580" marT="0" marB="0"/>
                </a:tc>
              </a:tr>
              <a:tr h="3465576">
                <a:tc>
                  <a:txBody>
                    <a:bodyPr/>
                    <a:lstStyle/>
                    <a:p>
                      <a:pPr>
                        <a:lnSpc>
                          <a:spcPct val="115000"/>
                        </a:lnSpc>
                        <a:spcAft>
                          <a:spcPts val="0"/>
                        </a:spcAft>
                      </a:pPr>
                      <a:r>
                        <a:rPr lang="sl-SI" sz="2400" dirty="0" smtClean="0">
                          <a:effectLst/>
                        </a:rPr>
                        <a:t>6. OBVEŠČANJE </a:t>
                      </a:r>
                      <a:r>
                        <a:rPr lang="sl-SI" sz="2400" dirty="0">
                          <a:effectLst/>
                        </a:rPr>
                        <a:t>IN VKLJUČEVANJE</a:t>
                      </a:r>
                      <a:endParaRPr lang="sl-SI" sz="2400" dirty="0">
                        <a:effectLst/>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Symbol"/>
                        <a:buChar char=""/>
                      </a:pPr>
                      <a:r>
                        <a:rPr lang="sl-SI" sz="1600" dirty="0">
                          <a:effectLst/>
                        </a:rPr>
                        <a:t>Obveščanje  drugih – zunaj šole in na šoli ‒ o našem napredku na temo  o hrani.</a:t>
                      </a:r>
                    </a:p>
                    <a:p>
                      <a:pPr marL="342900" lvl="0" indent="-342900">
                        <a:lnSpc>
                          <a:spcPct val="115000"/>
                        </a:lnSpc>
                        <a:spcAft>
                          <a:spcPts val="0"/>
                        </a:spcAft>
                        <a:buFont typeface="Symbol"/>
                        <a:buChar char=""/>
                      </a:pPr>
                      <a:r>
                        <a:rPr lang="sl-SI" sz="1600" dirty="0">
                          <a:effectLst/>
                        </a:rPr>
                        <a:t>Izobraževanje za  predstavitev naše dejavnosti in rezultatov, kako napisati članek o tej temi, kako pripraviti oglasno desko, plakat in internetno stran, ter o obveščanju prek socialnih omrežij.</a:t>
                      </a:r>
                    </a:p>
                    <a:p>
                      <a:pPr marL="342900" lvl="0" indent="-342900">
                        <a:lnSpc>
                          <a:spcPct val="115000"/>
                        </a:lnSpc>
                        <a:spcAft>
                          <a:spcPts val="0"/>
                        </a:spcAft>
                        <a:buFont typeface="Symbol"/>
                        <a:buChar char=""/>
                      </a:pPr>
                      <a:r>
                        <a:rPr lang="sl-SI" sz="1600" dirty="0">
                          <a:effectLst/>
                        </a:rPr>
                        <a:t>Organiziranje dogodka za ravnatelje, starše in javnost na temo o hrani.</a:t>
                      </a:r>
                    </a:p>
                    <a:p>
                      <a:pPr marL="342900" lvl="0" indent="-342900">
                        <a:lnSpc>
                          <a:spcPct val="115000"/>
                        </a:lnSpc>
                        <a:spcAft>
                          <a:spcPts val="0"/>
                        </a:spcAft>
                        <a:buFont typeface="Symbol"/>
                        <a:buChar char=""/>
                      </a:pPr>
                      <a:r>
                        <a:rPr lang="sl-SI" sz="1600" dirty="0">
                          <a:effectLst/>
                        </a:rPr>
                        <a:t>Sodelovanje s starši, širšo javnostjo, strokovnjaki za prehrano, kmeti, kuharji, prodajalci …</a:t>
                      </a:r>
                      <a:endParaRPr lang="sl-SI" sz="1600" dirty="0">
                        <a:effectLst/>
                        <a:latin typeface="Calibri"/>
                        <a:ea typeface="Times New Roman"/>
                        <a:cs typeface="Times New Roman"/>
                      </a:endParaRPr>
                    </a:p>
                  </a:txBody>
                  <a:tcPr marL="68580" marR="68580" marT="0" marB="0"/>
                </a:tc>
              </a:tr>
              <a:tr h="948978">
                <a:tc>
                  <a:txBody>
                    <a:bodyPr/>
                    <a:lstStyle/>
                    <a:p>
                      <a:pPr>
                        <a:lnSpc>
                          <a:spcPct val="115000"/>
                        </a:lnSpc>
                        <a:spcAft>
                          <a:spcPts val="0"/>
                        </a:spcAft>
                      </a:pPr>
                      <a:r>
                        <a:rPr lang="sl-SI" sz="2400" dirty="0" smtClean="0">
                          <a:effectLst/>
                        </a:rPr>
                        <a:t>7. EKO-LISTINA </a:t>
                      </a:r>
                      <a:r>
                        <a:rPr lang="sl-SI" sz="2400" dirty="0">
                          <a:effectLst/>
                        </a:rPr>
                        <a:t>– izjava  o odgovornem prehranjevanju</a:t>
                      </a:r>
                      <a:endParaRPr lang="sl-SI" sz="2400" dirty="0">
                        <a:effectLst/>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Symbol"/>
                        <a:buChar char=""/>
                      </a:pPr>
                      <a:r>
                        <a:rPr lang="sl-SI" sz="1600" dirty="0">
                          <a:effectLst/>
                        </a:rPr>
                        <a:t>Dogovor o tem, kaj je na temo hrane pomembno za nas, in to dodati  na našo </a:t>
                      </a:r>
                      <a:r>
                        <a:rPr lang="sl-SI" sz="1600" dirty="0" err="1">
                          <a:effectLst/>
                        </a:rPr>
                        <a:t>eko</a:t>
                      </a:r>
                      <a:r>
                        <a:rPr lang="sl-SI" sz="1600" dirty="0">
                          <a:effectLst/>
                        </a:rPr>
                        <a:t>-listino.</a:t>
                      </a:r>
                      <a:endParaRPr lang="sl-SI"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529183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solidFill>
                  <a:srgbClr val="FF0000"/>
                </a:solidFill>
              </a:rPr>
              <a:t>Kakšna komunikacijska orodja imate?</a:t>
            </a:r>
            <a:r>
              <a:rPr lang="sl-SI" b="1" dirty="0"/>
              <a:t/>
            </a:r>
            <a:br>
              <a:rPr lang="sl-SI" b="1" dirty="0"/>
            </a:br>
            <a:endParaRPr lang="sl-SI" dirty="0"/>
          </a:p>
        </p:txBody>
      </p:sp>
      <p:sp>
        <p:nvSpPr>
          <p:cNvPr id="3" name="Ograda vsebine 2"/>
          <p:cNvSpPr>
            <a:spLocks noGrp="1"/>
          </p:cNvSpPr>
          <p:nvPr>
            <p:ph idx="1"/>
          </p:nvPr>
        </p:nvSpPr>
        <p:spPr/>
        <p:txBody>
          <a:bodyPr>
            <a:normAutofit fontScale="55000" lnSpcReduction="20000"/>
          </a:bodyPr>
          <a:lstStyle/>
          <a:p>
            <a:pPr>
              <a:spcAft>
                <a:spcPts val="600"/>
              </a:spcAft>
            </a:pPr>
            <a:r>
              <a:rPr lang="sl-SI" dirty="0" smtClean="0"/>
              <a:t>Za </a:t>
            </a:r>
            <a:r>
              <a:rPr lang="sl-SI" dirty="0"/>
              <a:t>vsako orodje boste v dodatku našli </a:t>
            </a:r>
            <a:r>
              <a:rPr lang="sl-SI" b="1" dirty="0"/>
              <a:t>delovni </a:t>
            </a:r>
            <a:r>
              <a:rPr lang="sl-SI" b="1" dirty="0" smtClean="0"/>
              <a:t>list </a:t>
            </a:r>
            <a:r>
              <a:rPr lang="sl-SI" dirty="0" smtClean="0"/>
              <a:t>(ki vsebujejo </a:t>
            </a:r>
            <a:r>
              <a:rPr lang="sl-SI" dirty="0"/>
              <a:t>navodila za pravilno uporabo orodja in jih neposredno prejmejo učenci, ki naj bi bili odgovorni za posamezna </a:t>
            </a:r>
            <a:r>
              <a:rPr lang="sl-SI" dirty="0" smtClean="0"/>
              <a:t>orodja). </a:t>
            </a:r>
            <a:endParaRPr lang="sl-SI" dirty="0"/>
          </a:p>
          <a:p>
            <a:pPr lvl="0">
              <a:spcAft>
                <a:spcPts val="600"/>
              </a:spcAft>
            </a:pPr>
            <a:r>
              <a:rPr lang="sl-SI" b="1" dirty="0"/>
              <a:t>Oglasna deska</a:t>
            </a:r>
            <a:r>
              <a:rPr lang="sl-SI" dirty="0"/>
              <a:t> – Uporabite lahko oglasno desko </a:t>
            </a:r>
            <a:r>
              <a:rPr lang="sl-SI" dirty="0" err="1"/>
              <a:t>eko</a:t>
            </a:r>
            <a:r>
              <a:rPr lang="sl-SI" dirty="0"/>
              <a:t>-odbora ali naredite svojo. Za delovni list </a:t>
            </a:r>
            <a:r>
              <a:rPr lang="sl-SI" b="1" dirty="0"/>
              <a:t>Kako narediti vpadljivo oglasno desko ‒</a:t>
            </a:r>
            <a:r>
              <a:rPr lang="sl-SI" dirty="0"/>
              <a:t> glej dodatek na str. 39.</a:t>
            </a:r>
          </a:p>
          <a:p>
            <a:pPr lvl="0">
              <a:spcAft>
                <a:spcPts val="600"/>
              </a:spcAft>
            </a:pPr>
            <a:r>
              <a:rPr lang="sl-SI" b="1" dirty="0"/>
              <a:t>Članek </a:t>
            </a:r>
            <a:r>
              <a:rPr lang="sl-SI" dirty="0"/>
              <a:t>– Za časopis, šolski časopis itd. ...</a:t>
            </a:r>
            <a:r>
              <a:rPr lang="sl-SI" b="1" dirty="0"/>
              <a:t> </a:t>
            </a:r>
            <a:r>
              <a:rPr lang="sl-SI" dirty="0"/>
              <a:t>Za delovni list  </a:t>
            </a:r>
            <a:r>
              <a:rPr lang="sl-SI" dirty="0" smtClean="0"/>
              <a:t>Kako </a:t>
            </a:r>
            <a:r>
              <a:rPr lang="sl-SI" dirty="0"/>
              <a:t>napisati zanimiv članek ‒ glej dodatek na str. 40.</a:t>
            </a:r>
          </a:p>
          <a:p>
            <a:pPr lvl="0">
              <a:spcAft>
                <a:spcPts val="600"/>
              </a:spcAft>
            </a:pPr>
            <a:r>
              <a:rPr lang="sl-SI" b="1" dirty="0"/>
              <a:t>Splet – </a:t>
            </a:r>
            <a:r>
              <a:rPr lang="sl-SI" dirty="0"/>
              <a:t>Pisanje člankov za splet ima svoja pravila in zahteva izkušnje. Kljub temu je dobro poskusiti napisati tak članek in izvedeti, kako se pišejo članki za internet. Za delovni list </a:t>
            </a:r>
            <a:r>
              <a:rPr lang="sl-SI" b="1" dirty="0"/>
              <a:t>Kako napisati članek ‒ </a:t>
            </a:r>
            <a:r>
              <a:rPr lang="sl-SI" dirty="0"/>
              <a:t>glej dodatek na str. 42.</a:t>
            </a:r>
          </a:p>
          <a:p>
            <a:pPr lvl="0">
              <a:spcAft>
                <a:spcPts val="600"/>
              </a:spcAft>
            </a:pPr>
            <a:r>
              <a:rPr lang="sl-SI" b="1" dirty="0"/>
              <a:t>Predstavitev – </a:t>
            </a:r>
            <a:r>
              <a:rPr lang="sl-SI" dirty="0"/>
              <a:t> Eno od orodij, ki vam pomaga predstaviti vaš projekt javnosti. To so kratke, preproste, razumljive in predvsem zabavne predstave, kjer igra glavno vlogo govornik, medtem ko so prosojnice za vizualno spremljavo. To orodje lahko uporabite tudi za predstavitev projekta na konferenci, na šolskem srečanju ali na javnem dogodku. Za delovni list Kako narediti predstavitev  ‒ glej dodatek str.42</a:t>
            </a:r>
            <a:r>
              <a:rPr lang="sl-SI" dirty="0" smtClean="0"/>
              <a:t>.</a:t>
            </a:r>
          </a:p>
          <a:p>
            <a:pPr lvl="0">
              <a:spcAft>
                <a:spcPts val="600"/>
              </a:spcAft>
            </a:pPr>
            <a:r>
              <a:rPr lang="sl-SI" b="1" dirty="0" smtClean="0"/>
              <a:t>Javni dogodek</a:t>
            </a:r>
            <a:r>
              <a:rPr lang="sl-SI" dirty="0" smtClean="0"/>
              <a:t> – str 43</a:t>
            </a:r>
            <a:endParaRPr lang="sl-SI" dirty="0"/>
          </a:p>
          <a:p>
            <a:endParaRPr lang="sl-SI" dirty="0"/>
          </a:p>
        </p:txBody>
      </p:sp>
    </p:spTree>
    <p:extLst>
      <p:ext uri="{BB962C8B-B14F-4D97-AF65-F5344CB8AC3E}">
        <p14:creationId xmlns:p14="http://schemas.microsoft.com/office/powerpoint/2010/main" val="268661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0000"/>
                </a:solidFill>
              </a:rPr>
              <a:t>Zakaj govorimo o hrani?</a:t>
            </a:r>
            <a:endParaRPr lang="sl-SI" b="1" dirty="0">
              <a:solidFill>
                <a:srgbClr val="FF0000"/>
              </a:solidFill>
            </a:endParaRPr>
          </a:p>
        </p:txBody>
      </p:sp>
      <p:sp>
        <p:nvSpPr>
          <p:cNvPr id="3" name="Ograda vsebine 2"/>
          <p:cNvSpPr>
            <a:spLocks noGrp="1"/>
          </p:cNvSpPr>
          <p:nvPr>
            <p:ph idx="1"/>
          </p:nvPr>
        </p:nvSpPr>
        <p:spPr/>
        <p:txBody>
          <a:bodyPr>
            <a:normAutofit fontScale="92500" lnSpcReduction="20000"/>
          </a:bodyPr>
          <a:lstStyle/>
          <a:p>
            <a:pPr marL="0" indent="0">
              <a:buNone/>
            </a:pPr>
            <a:r>
              <a:rPr lang="sl-SI" dirty="0"/>
              <a:t>N</a:t>
            </a:r>
            <a:r>
              <a:rPr lang="sl-SI" dirty="0" smtClean="0"/>
              <a:t>aše prehranjevalne navade so pomembne!</a:t>
            </a:r>
          </a:p>
          <a:p>
            <a:pPr marL="0" indent="0">
              <a:buNone/>
            </a:pPr>
            <a:r>
              <a:rPr lang="sl-SI" dirty="0"/>
              <a:t>Hrana je potreba, užitek, stvar osebnega in kulturnega izbora; je človekova pravica in velik svetovni problem. </a:t>
            </a:r>
          </a:p>
          <a:p>
            <a:pPr marL="0" indent="0">
              <a:buNone/>
            </a:pPr>
            <a:endParaRPr lang="sl-SI" dirty="0"/>
          </a:p>
          <a:p>
            <a:pPr marL="0" indent="0">
              <a:buNone/>
            </a:pPr>
            <a:r>
              <a:rPr lang="sl-SI" dirty="0"/>
              <a:t>Naš izbor hrane ima (ne)posreden vpliv na:</a:t>
            </a:r>
          </a:p>
          <a:p>
            <a:pPr lvl="0"/>
            <a:r>
              <a:rPr lang="sl-SI" dirty="0"/>
              <a:t>podnebje, </a:t>
            </a:r>
          </a:p>
          <a:p>
            <a:pPr lvl="0"/>
            <a:r>
              <a:rPr lang="sl-SI" dirty="0"/>
              <a:t>uporabo naravnih virov</a:t>
            </a:r>
          </a:p>
          <a:p>
            <a:pPr lvl="0"/>
            <a:r>
              <a:rPr lang="sl-SI" dirty="0"/>
              <a:t>zmožnost ljudi, da se lahko nahranijo in živijo dostojno življenje doma in po svetu.</a:t>
            </a:r>
          </a:p>
          <a:p>
            <a:pPr marL="0" indent="0">
              <a:buNone/>
            </a:pPr>
            <a:endParaRPr lang="sl-SI" dirty="0" smtClean="0"/>
          </a:p>
          <a:p>
            <a:pPr marL="0" indent="0">
              <a:buNone/>
            </a:pPr>
            <a:endParaRPr lang="sl-SI" dirty="0"/>
          </a:p>
        </p:txBody>
      </p:sp>
    </p:spTree>
    <p:extLst>
      <p:ext uri="{BB962C8B-B14F-4D97-AF65-F5344CB8AC3E}">
        <p14:creationId xmlns:p14="http://schemas.microsoft.com/office/powerpoint/2010/main" val="407743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solidFill>
                  <a:srgbClr val="FF0000"/>
                </a:solidFill>
              </a:rPr>
              <a:t>Pozitiven ali negativen </a:t>
            </a:r>
            <a:r>
              <a:rPr lang="sl-SI" b="1" dirty="0">
                <a:solidFill>
                  <a:srgbClr val="FF0000"/>
                </a:solidFill>
              </a:rPr>
              <a:t>vpliv </a:t>
            </a:r>
            <a:r>
              <a:rPr lang="sl-SI" b="1" dirty="0" smtClean="0">
                <a:solidFill>
                  <a:srgbClr val="FF0000"/>
                </a:solidFill>
              </a:rPr>
              <a:t>hrane? </a:t>
            </a:r>
            <a:r>
              <a:rPr lang="sl-SI" dirty="0"/>
              <a:t/>
            </a:r>
            <a:br>
              <a:rPr lang="sl-SI" dirty="0"/>
            </a:br>
            <a:endParaRPr lang="sl-SI" dirty="0"/>
          </a:p>
        </p:txBody>
      </p:sp>
      <p:sp>
        <p:nvSpPr>
          <p:cNvPr id="3" name="Ograda vsebine 2"/>
          <p:cNvSpPr>
            <a:spLocks noGrp="1"/>
          </p:cNvSpPr>
          <p:nvPr>
            <p:ph idx="1"/>
          </p:nvPr>
        </p:nvSpPr>
        <p:spPr/>
        <p:txBody>
          <a:bodyPr>
            <a:normAutofit fontScale="92500" lnSpcReduction="10000"/>
          </a:bodyPr>
          <a:lstStyle/>
          <a:p>
            <a:pPr marL="0" lvl="0" indent="0">
              <a:buNone/>
            </a:pPr>
            <a:r>
              <a:rPr lang="sl-SI" dirty="0" smtClean="0"/>
              <a:t>Je odvisen od tega:</a:t>
            </a:r>
          </a:p>
          <a:p>
            <a:r>
              <a:rPr lang="sl-SI" b="1" dirty="0" smtClean="0"/>
              <a:t>kaj </a:t>
            </a:r>
            <a:r>
              <a:rPr lang="sl-SI" b="1" dirty="0"/>
              <a:t>jemo,</a:t>
            </a:r>
          </a:p>
          <a:p>
            <a:pPr lvl="0"/>
            <a:r>
              <a:rPr lang="sl-SI" b="1" dirty="0"/>
              <a:t>koliko jemo (česa), </a:t>
            </a:r>
          </a:p>
          <a:p>
            <a:pPr lvl="0"/>
            <a:r>
              <a:rPr lang="sl-SI" b="1" dirty="0"/>
              <a:t>koliko hrane zavržemo, </a:t>
            </a:r>
          </a:p>
          <a:p>
            <a:pPr lvl="0"/>
            <a:r>
              <a:rPr lang="sl-SI" b="1" dirty="0"/>
              <a:t>kako je bila naša hrana pridelana </a:t>
            </a:r>
          </a:p>
          <a:p>
            <a:pPr lvl="0"/>
            <a:r>
              <a:rPr lang="sl-SI" b="1" dirty="0"/>
              <a:t>kdo je imel od tega korist.</a:t>
            </a:r>
          </a:p>
          <a:p>
            <a:pPr marL="0" indent="0">
              <a:buNone/>
            </a:pPr>
            <a:endParaRPr lang="sl-SI" dirty="0" smtClean="0"/>
          </a:p>
          <a:p>
            <a:pPr marL="0" indent="0">
              <a:buNone/>
            </a:pPr>
            <a:r>
              <a:rPr lang="sl-SI" dirty="0" smtClean="0"/>
              <a:t>Vsak </a:t>
            </a:r>
            <a:r>
              <a:rPr lang="sl-SI" dirty="0"/>
              <a:t>od nas ima možnost vsaj trikrat dnevno izbrati hrano, ki spoštuje življenje nas </a:t>
            </a:r>
            <a:r>
              <a:rPr lang="sl-SI" dirty="0" smtClean="0"/>
              <a:t>in okoli </a:t>
            </a:r>
            <a:r>
              <a:rPr lang="sl-SI" dirty="0"/>
              <a:t>nas. </a:t>
            </a:r>
          </a:p>
          <a:p>
            <a:endParaRPr lang="sl-SI" dirty="0"/>
          </a:p>
        </p:txBody>
      </p:sp>
    </p:spTree>
    <p:extLst>
      <p:ext uri="{BB962C8B-B14F-4D97-AF65-F5344CB8AC3E}">
        <p14:creationId xmlns:p14="http://schemas.microsoft.com/office/powerpoint/2010/main" val="279308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3400" y="457200"/>
            <a:ext cx="8229600" cy="1143000"/>
          </a:xfrm>
        </p:spPr>
        <p:txBody>
          <a:bodyPr>
            <a:normAutofit fontScale="90000"/>
          </a:bodyPr>
          <a:lstStyle/>
          <a:p>
            <a:r>
              <a:rPr lang="cs-CZ" b="1" dirty="0" smtClean="0">
                <a:solidFill>
                  <a:srgbClr val="FF0000"/>
                </a:solidFill>
              </a:rPr>
              <a:t>VSEBINSKA RAZPRAVA</a:t>
            </a:r>
            <a:br>
              <a:rPr lang="cs-CZ" b="1" dirty="0" smtClean="0">
                <a:solidFill>
                  <a:srgbClr val="FF0000"/>
                </a:solidFill>
              </a:rPr>
            </a:br>
            <a:r>
              <a:rPr lang="cs-CZ" b="1" dirty="0" smtClean="0">
                <a:solidFill>
                  <a:srgbClr val="FF0000"/>
                </a:solidFill>
              </a:rPr>
              <a:t>Problemi ali izzivi?</a:t>
            </a:r>
            <a:r>
              <a:rPr lang="sl-SI" dirty="0"/>
              <a:t/>
            </a:r>
            <a:br>
              <a:rPr lang="sl-SI" dirty="0"/>
            </a:br>
            <a:endParaRPr lang="sl-SI" dirty="0"/>
          </a:p>
        </p:txBody>
      </p:sp>
      <p:sp>
        <p:nvSpPr>
          <p:cNvPr id="3" name="Ograda vsebine 2"/>
          <p:cNvSpPr>
            <a:spLocks noGrp="1"/>
          </p:cNvSpPr>
          <p:nvPr>
            <p:ph idx="1"/>
          </p:nvPr>
        </p:nvSpPr>
        <p:spPr/>
        <p:txBody>
          <a:bodyPr>
            <a:normAutofit fontScale="92500"/>
          </a:bodyPr>
          <a:lstStyle/>
          <a:p>
            <a:pPr marL="514350" indent="-514350">
              <a:buFont typeface="+mj-lt"/>
              <a:buAutoNum type="arabicPeriod"/>
            </a:pPr>
            <a:r>
              <a:rPr lang="sl-SI" b="1" dirty="0"/>
              <a:t>Jejmo lokalno in sezonsko</a:t>
            </a:r>
            <a:r>
              <a:rPr lang="sl-SI" b="1" dirty="0" smtClean="0"/>
              <a:t>!?</a:t>
            </a:r>
          </a:p>
          <a:p>
            <a:pPr marL="514350" indent="-514350">
              <a:buFont typeface="+mj-lt"/>
              <a:buAutoNum type="arabicPeriod"/>
            </a:pPr>
            <a:r>
              <a:rPr lang="cs-CZ" b="1" dirty="0"/>
              <a:t>S</a:t>
            </a:r>
            <a:r>
              <a:rPr lang="cs-CZ" b="1" dirty="0" smtClean="0"/>
              <a:t>vetovno </a:t>
            </a:r>
            <a:r>
              <a:rPr lang="cs-CZ" b="1" dirty="0"/>
              <a:t>naraščanje porabe </a:t>
            </a:r>
            <a:r>
              <a:rPr lang="cs-CZ" b="1" dirty="0" smtClean="0"/>
              <a:t>mesa!?</a:t>
            </a:r>
          </a:p>
          <a:p>
            <a:pPr marL="514350" indent="-514350">
              <a:buFont typeface="+mj-lt"/>
              <a:buAutoNum type="arabicPeriod"/>
            </a:pPr>
            <a:r>
              <a:rPr lang="cs-CZ" b="1" smtClean="0"/>
              <a:t>Jemo </a:t>
            </a:r>
            <a:r>
              <a:rPr lang="cs-CZ" b="1" dirty="0"/>
              <a:t>preveč predelane </a:t>
            </a:r>
            <a:r>
              <a:rPr lang="cs-CZ" b="1" dirty="0" smtClean="0"/>
              <a:t>hrane!?</a:t>
            </a:r>
          </a:p>
          <a:p>
            <a:pPr marL="514350" indent="-514350">
              <a:buFont typeface="+mj-lt"/>
              <a:buAutoNum type="arabicPeriod"/>
            </a:pPr>
            <a:r>
              <a:rPr lang="sl-SI" b="1" dirty="0"/>
              <a:t>Jejmo svežo in polnovredno </a:t>
            </a:r>
            <a:r>
              <a:rPr lang="sl-SI" b="1" dirty="0" smtClean="0"/>
              <a:t>hrano!?</a:t>
            </a:r>
          </a:p>
          <a:p>
            <a:pPr marL="514350" indent="-514350">
              <a:buFont typeface="+mj-lt"/>
              <a:buAutoNum type="arabicPeriod"/>
            </a:pPr>
            <a:r>
              <a:rPr lang="cs-CZ" b="1" dirty="0" smtClean="0"/>
              <a:t>Naraščajoča </a:t>
            </a:r>
            <a:r>
              <a:rPr lang="cs-CZ" b="1" dirty="0"/>
              <a:t>razdalja med pridelovalci in </a:t>
            </a:r>
            <a:r>
              <a:rPr lang="cs-CZ" b="1" dirty="0" smtClean="0"/>
              <a:t>potrošniki!?</a:t>
            </a:r>
          </a:p>
          <a:p>
            <a:pPr marL="514350" indent="-514350">
              <a:buFont typeface="+mj-lt"/>
              <a:buAutoNum type="arabicPeriod"/>
            </a:pPr>
            <a:r>
              <a:rPr lang="cs-CZ" b="1" dirty="0"/>
              <a:t>S standardiziranjem hrane izgubljamo </a:t>
            </a:r>
            <a:r>
              <a:rPr lang="cs-CZ" b="1" dirty="0" smtClean="0"/>
              <a:t>vrste!?</a:t>
            </a:r>
          </a:p>
          <a:p>
            <a:pPr marL="514350" indent="-514350">
              <a:buFont typeface="+mj-lt"/>
              <a:buAutoNum type="arabicPeriod"/>
            </a:pPr>
            <a:r>
              <a:rPr lang="cs-CZ" b="1" dirty="0" smtClean="0"/>
              <a:t>Odpadna ali zavržena hrana! Zakaj?</a:t>
            </a:r>
            <a:endParaRPr lang="sl-SI" dirty="0"/>
          </a:p>
        </p:txBody>
      </p:sp>
    </p:spTree>
    <p:extLst>
      <p:ext uri="{BB962C8B-B14F-4D97-AF65-F5344CB8AC3E}">
        <p14:creationId xmlns:p14="http://schemas.microsoft.com/office/powerpoint/2010/main" val="87572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0000"/>
                </a:solidFill>
              </a:rPr>
              <a:t>Hvala za pozornost!</a:t>
            </a:r>
            <a:endParaRPr lang="sl-SI" b="1" dirty="0">
              <a:solidFill>
                <a:srgbClr val="FF0000"/>
              </a:solidFill>
            </a:endParaRPr>
          </a:p>
        </p:txBody>
      </p:sp>
      <p:sp>
        <p:nvSpPr>
          <p:cNvPr id="4" name="Ograda vsebine 3"/>
          <p:cNvSpPr>
            <a:spLocks noGrp="1"/>
          </p:cNvSpPr>
          <p:nvPr>
            <p:ph idx="1"/>
          </p:nvPr>
        </p:nvSpPr>
        <p:spPr/>
        <p:txBody>
          <a:bodyPr/>
          <a:lstStyle/>
          <a:p>
            <a:r>
              <a:rPr lang="sl-SI" dirty="0" err="1" smtClean="0">
                <a:solidFill>
                  <a:srgbClr val="FF0000"/>
                </a:solidFill>
                <a:hlinkClick r:id="rId2"/>
              </a:rPr>
              <a:t>usenicnik.tina5@gmail.com</a:t>
            </a:r>
            <a:endParaRPr lang="sl-SI" dirty="0" smtClean="0">
              <a:solidFill>
                <a:srgbClr val="FF0000"/>
              </a:solidFill>
            </a:endParaRPr>
          </a:p>
          <a:p>
            <a:r>
              <a:rPr lang="sl-SI" dirty="0" err="1" smtClean="0">
                <a:solidFill>
                  <a:srgbClr val="FF0000"/>
                </a:solidFill>
                <a:hlinkClick r:id="rId3"/>
              </a:rPr>
              <a:t>info@ekosola.si</a:t>
            </a:r>
            <a:r>
              <a:rPr lang="sl-SI" dirty="0" smtClean="0">
                <a:solidFill>
                  <a:srgbClr val="FF0000"/>
                </a:solidFill>
              </a:rPr>
              <a:t> </a:t>
            </a:r>
            <a:endParaRPr lang="sl-SI" dirty="0">
              <a:solidFill>
                <a:srgbClr val="FF0000"/>
              </a:solidFill>
            </a:endParaRPr>
          </a:p>
        </p:txBody>
      </p:sp>
    </p:spTree>
    <p:extLst>
      <p:ext uri="{BB962C8B-B14F-4D97-AF65-F5344CB8AC3E}">
        <p14:creationId xmlns:p14="http://schemas.microsoft.com/office/powerpoint/2010/main" val="1033341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6903</TotalTime>
  <Words>675</Words>
  <Application>Microsoft Office PowerPoint</Application>
  <PresentationFormat>Diaprojekcija na zaslonu (4:3)</PresentationFormat>
  <Paragraphs>67</Paragraphs>
  <Slides>8</Slides>
  <Notes>0</Notes>
  <HiddenSlides>0</HiddenSlides>
  <MMClips>0</MMClips>
  <ScaleCrop>false</ScaleCrop>
  <HeadingPairs>
    <vt:vector size="4" baseType="variant">
      <vt:variant>
        <vt:lpstr>Tema</vt:lpstr>
      </vt:variant>
      <vt:variant>
        <vt:i4>1</vt:i4>
      </vt:variant>
      <vt:variant>
        <vt:lpstr>Naslovi diapozitivov</vt:lpstr>
      </vt:variant>
      <vt:variant>
        <vt:i4>8</vt:i4>
      </vt:variant>
    </vt:vector>
  </HeadingPairs>
  <TitlesOfParts>
    <vt:vector size="9" baseType="lpstr">
      <vt:lpstr>Office Theme</vt:lpstr>
      <vt:lpstr>   Odgovorno s hrano! We Eat Responsibly!  </vt:lpstr>
      <vt:lpstr>7 korakov do prave hrane</vt:lpstr>
      <vt:lpstr>7 korakov do prave hrane</vt:lpstr>
      <vt:lpstr>Kakšna komunikacijska orodja imate? </vt:lpstr>
      <vt:lpstr>Zakaj govorimo o hrani?</vt:lpstr>
      <vt:lpstr>Pozitiven ali negativen vpliv hrane?  </vt:lpstr>
      <vt:lpstr>VSEBINSKA RAZPRAVA Problemi ali izzivi? </vt:lpstr>
      <vt:lpstr>Hvala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our FOOD changes the WORLD</dc:title>
  <dc:creator>Aurele</dc:creator>
  <cp:lastModifiedBy>Dunja</cp:lastModifiedBy>
  <cp:revision>159</cp:revision>
  <cp:lastPrinted>2015-11-03T22:15:05Z</cp:lastPrinted>
  <dcterms:created xsi:type="dcterms:W3CDTF">2006-08-16T00:00:00Z</dcterms:created>
  <dcterms:modified xsi:type="dcterms:W3CDTF">2015-11-30T06:42:17Z</dcterms:modified>
</cp:coreProperties>
</file>